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3" r:id="rId15"/>
    <p:sldId id="272" r:id="rId16"/>
    <p:sldId id="274" r:id="rId17"/>
    <p:sldId id="282" r:id="rId18"/>
    <p:sldId id="276" r:id="rId19"/>
    <p:sldId id="277" r:id="rId20"/>
    <p:sldId id="275" r:id="rId21"/>
    <p:sldId id="278" r:id="rId22"/>
    <p:sldId id="279" r:id="rId23"/>
    <p:sldId id="280" r:id="rId24"/>
    <p:sldId id="281" r:id="rId25"/>
    <p:sldId id="285" r:id="rId26"/>
    <p:sldId id="286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6CD0-D905-45FB-88A5-04583F8C2672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0267A-BC44-4987-A88B-3151F078C2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77325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6CD0-D905-45FB-88A5-04583F8C2672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0267A-BC44-4987-A88B-3151F078C2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03729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6CD0-D905-45FB-88A5-04583F8C2672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0267A-BC44-4987-A88B-3151F078C2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7681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6CD0-D905-45FB-88A5-04583F8C2672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0267A-BC44-4987-A88B-3151F078C2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89758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6CD0-D905-45FB-88A5-04583F8C2672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0267A-BC44-4987-A88B-3151F078C2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06059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6CD0-D905-45FB-88A5-04583F8C2672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0267A-BC44-4987-A88B-3151F078C2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73898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6CD0-D905-45FB-88A5-04583F8C2672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0267A-BC44-4987-A88B-3151F078C2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05688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6CD0-D905-45FB-88A5-04583F8C2672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0267A-BC44-4987-A88B-3151F078C2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37174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6CD0-D905-45FB-88A5-04583F8C2672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0267A-BC44-4987-A88B-3151F078C2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24894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6CD0-D905-45FB-88A5-04583F8C2672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0267A-BC44-4987-A88B-3151F078C2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18672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6CD0-D905-45FB-88A5-04583F8C2672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0267A-BC44-4987-A88B-3151F078C2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16696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06CD0-D905-45FB-88A5-04583F8C2672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0267A-BC44-4987-A88B-3151F078C2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15138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cd.ralmond.net/tutorial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434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Item Response Theory</a:t>
            </a:r>
            <a:br>
              <a:rPr lang="en-US" dirty="0" smtClean="0"/>
            </a:br>
            <a:r>
              <a:rPr lang="en-US" dirty="0" smtClean="0"/>
              <a:t>Using</a:t>
            </a:r>
            <a:br>
              <a:rPr lang="en-US" dirty="0" smtClean="0"/>
            </a:br>
            <a:r>
              <a:rPr lang="en-US" dirty="0" smtClean="0"/>
              <a:t>Bayesian Networks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by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Richard Neapolitan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4474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Discrimination Parameter: </a:t>
            </a:r>
            <a:r>
              <a:rPr lang="en-US" i="1" dirty="0" smtClean="0"/>
              <a:t>a</a:t>
            </a:r>
            <a:endParaRPr lang="en-US" i="1" dirty="0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505" name="Object 1"/>
          <p:cNvGraphicFramePr>
            <a:graphicFrameLocks noChangeAspect="1"/>
          </p:cNvGraphicFramePr>
          <p:nvPr/>
        </p:nvGraphicFramePr>
        <p:xfrm>
          <a:off x="533400" y="2514600"/>
          <a:ext cx="8211802" cy="1722843"/>
        </p:xfrm>
        <a:graphic>
          <a:graphicData uri="http://schemas.openxmlformats.org/presentationml/2006/ole">
            <p:oleObj spid="_x0000_s21505" name="Equation" r:id="rId3" imgW="2071900" imgH="433368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31838"/>
          </a:xfrm>
        </p:spPr>
        <p:txBody>
          <a:bodyPr>
            <a:normAutofit fontScale="90000"/>
          </a:bodyPr>
          <a:lstStyle/>
          <a:p>
            <a:r>
              <a:rPr lang="en-US" i="1" dirty="0" smtClean="0"/>
              <a:t>a</a:t>
            </a:r>
            <a:r>
              <a:rPr lang="en-US" dirty="0" smtClean="0"/>
              <a:t> = 5, </a:t>
            </a:r>
            <a:r>
              <a:rPr lang="en-US" i="1" dirty="0" smtClean="0"/>
              <a:t>b</a:t>
            </a:r>
            <a:r>
              <a:rPr lang="en-US" dirty="0" smtClean="0"/>
              <a:t> = 0</a:t>
            </a:r>
            <a:endParaRPr lang="en-US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066800"/>
            <a:ext cx="8120532" cy="537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i="1" dirty="0" smtClean="0"/>
              <a:t>a</a:t>
            </a:r>
            <a:r>
              <a:rPr lang="en-US" dirty="0" smtClean="0"/>
              <a:t> = .5, </a:t>
            </a:r>
            <a:r>
              <a:rPr lang="en-US" i="1" dirty="0" smtClean="0"/>
              <a:t>b</a:t>
            </a:r>
            <a:r>
              <a:rPr lang="en-US" dirty="0" smtClean="0"/>
              <a:t> = 0</a:t>
            </a:r>
            <a:endParaRPr lang="en-US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990600"/>
            <a:ext cx="8270355" cy="5471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i="1" dirty="0" smtClean="0"/>
              <a:t>a</a:t>
            </a:r>
            <a:r>
              <a:rPr lang="en-US" dirty="0" smtClean="0"/>
              <a:t> = 5, </a:t>
            </a:r>
            <a:r>
              <a:rPr lang="en-US" i="1" dirty="0" smtClean="0"/>
              <a:t>b</a:t>
            </a:r>
            <a:r>
              <a:rPr lang="en-US" dirty="0" smtClean="0"/>
              <a:t> = 1.5</a:t>
            </a:r>
            <a:endParaRPr lang="en-US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1" y="990600"/>
            <a:ext cx="8311110" cy="5498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Two Proficiency Models</a:t>
            </a:r>
            <a:endParaRPr lang="en-US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295400"/>
            <a:ext cx="4991100" cy="5132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Two Proficiency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915400" cy="54864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/>
              <a:t>Compensatory: 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dirty="0" smtClean="0"/>
              <a:t>More of Proficiency 1 compensates for less of Proficiency 2.</a:t>
            </a:r>
          </a:p>
          <a:p>
            <a:pPr>
              <a:buNone/>
            </a:pPr>
            <a:r>
              <a:rPr lang="en-US" dirty="0" smtClean="0"/>
              <a:t>	Combination rule is </a:t>
            </a:r>
            <a:r>
              <a:rPr lang="en-US" i="1" dirty="0" smtClean="0"/>
              <a:t>sum.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b="1" dirty="0" smtClean="0"/>
              <a:t>Conjunctive: 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dirty="0" smtClean="0"/>
              <a:t>Both proficiencies are needed to solve the problem.</a:t>
            </a:r>
          </a:p>
          <a:p>
            <a:pPr>
              <a:buNone/>
            </a:pPr>
            <a:r>
              <a:rPr lang="en-US" dirty="0" smtClean="0"/>
              <a:t>	Combination rule is </a:t>
            </a:r>
            <a:r>
              <a:rPr lang="en-US" i="1" dirty="0" smtClean="0"/>
              <a:t>minimum.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b="1" dirty="0" smtClean="0"/>
              <a:t>Disjunctive: 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dirty="0" smtClean="0"/>
              <a:t>Two proficiencies represent alternative solution paths to the problem.</a:t>
            </a:r>
          </a:p>
          <a:p>
            <a:pPr>
              <a:buNone/>
            </a:pPr>
            <a:r>
              <a:rPr lang="en-US" dirty="0" smtClean="0"/>
              <a:t>	Combination rule is </a:t>
            </a:r>
            <a:r>
              <a:rPr lang="en-US" i="1" dirty="0" smtClean="0"/>
              <a:t>maximum.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0"/>
            <a:ext cx="4343400" cy="6646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447800"/>
            <a:ext cx="6629400" cy="497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1"/>
            <a:ext cx="8610600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/>
              <a:t>Mixed Number Subtraction</a:t>
            </a:r>
          </a:p>
          <a:p>
            <a:endParaRPr lang="en-US" sz="2400" b="1" dirty="0" smtClean="0"/>
          </a:p>
          <a:p>
            <a:r>
              <a:rPr lang="en-US" sz="2400" dirty="0" smtClean="0"/>
              <a:t>This example is drawn from the research of </a:t>
            </a:r>
            <a:r>
              <a:rPr lang="en-US" sz="2400" dirty="0" err="1" smtClean="0"/>
              <a:t>Tatsuoka</a:t>
            </a:r>
            <a:r>
              <a:rPr lang="en-US" sz="2400" dirty="0" smtClean="0"/>
              <a:t> (1983) and her colleagues. Almond and </a:t>
            </a:r>
            <a:r>
              <a:rPr lang="en-US" sz="2400" dirty="0" err="1" smtClean="0"/>
              <a:t>MsLevy</a:t>
            </a:r>
            <a:r>
              <a:rPr lang="en-US" sz="2400" dirty="0" smtClean="0"/>
              <a:t> (2012) did the analysis.</a:t>
            </a:r>
          </a:p>
          <a:p>
            <a:endParaRPr lang="en-US" sz="2400" dirty="0" smtClean="0"/>
          </a:p>
          <a:p>
            <a:r>
              <a:rPr lang="en-US" sz="2400" dirty="0" smtClean="0"/>
              <a:t> Their work began with cognitive analyses of middle-school students’ solutions of mixed-number subtraction problems. </a:t>
            </a:r>
          </a:p>
          <a:p>
            <a:endParaRPr lang="en-US" sz="2400" dirty="0" smtClean="0"/>
          </a:p>
          <a:p>
            <a:r>
              <a:rPr lang="en-US" sz="2400" dirty="0" smtClean="0"/>
              <a:t>Klein et al. (1981) identified two methods that students used to solve problems in this domain:</a:t>
            </a:r>
          </a:p>
          <a:p>
            <a:endParaRPr lang="en-US" sz="2400" dirty="0" smtClean="0"/>
          </a:p>
          <a:p>
            <a:r>
              <a:rPr lang="en-US" sz="2400" dirty="0" smtClean="0"/>
              <a:t>• </a:t>
            </a:r>
            <a:r>
              <a:rPr lang="en-US" sz="2400" b="1" dirty="0" smtClean="0"/>
              <a:t>Method A: </a:t>
            </a:r>
            <a:r>
              <a:rPr lang="en-US" sz="2400" dirty="0" smtClean="0"/>
              <a:t>Convert mixed numbers to improper fractions, subtract, then reduce if necessary</a:t>
            </a:r>
          </a:p>
          <a:p>
            <a:endParaRPr lang="en-US" sz="2400" dirty="0" smtClean="0"/>
          </a:p>
          <a:p>
            <a:r>
              <a:rPr lang="en-US" sz="2400" dirty="0" smtClean="0"/>
              <a:t>• </a:t>
            </a:r>
            <a:r>
              <a:rPr lang="en-US" sz="2400" b="1" dirty="0" smtClean="0"/>
              <a:t>Method B</a:t>
            </a:r>
            <a:r>
              <a:rPr lang="en-US" sz="2400" b="1" i="1" dirty="0" smtClean="0"/>
              <a:t>: </a:t>
            </a:r>
            <a:r>
              <a:rPr lang="en-US" sz="2400" dirty="0" smtClean="0"/>
              <a:t>Separate mixed numbers into whole number and fractional parts; subtract as two </a:t>
            </a:r>
            <a:r>
              <a:rPr lang="en-US" sz="2400" dirty="0" err="1" smtClean="0"/>
              <a:t>subproblems</a:t>
            </a:r>
            <a:r>
              <a:rPr lang="en-US" sz="2400" dirty="0" smtClean="0"/>
              <a:t>, borrowing one from minuend whole number if necessary; then simplify and reduce if necessary.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381000"/>
            <a:ext cx="8915400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Their analysis concerns the responses of 325 students </a:t>
            </a:r>
            <a:r>
              <a:rPr lang="en-US" sz="2800" dirty="0" err="1" smtClean="0"/>
              <a:t>Tatsuoka</a:t>
            </a:r>
            <a:r>
              <a:rPr lang="en-US" sz="2800" dirty="0" smtClean="0"/>
              <a:t> identified as using Method B to fifteen items in which it is not necessary to find a common denominator.</a:t>
            </a:r>
          </a:p>
          <a:p>
            <a:endParaRPr lang="en-US" sz="2800" dirty="0" smtClean="0"/>
          </a:p>
          <a:p>
            <a:r>
              <a:rPr lang="en-US" sz="2800" dirty="0" smtClean="0"/>
              <a:t>The items are grouped in terms of which of the following procedures is required for a solution under Method B:</a:t>
            </a:r>
          </a:p>
          <a:p>
            <a:endParaRPr lang="en-US" sz="2800" dirty="0" smtClean="0"/>
          </a:p>
          <a:p>
            <a:r>
              <a:rPr lang="en-US" sz="2800" dirty="0" smtClean="0"/>
              <a:t>Skill 1: Basic fraction subtraction.</a:t>
            </a:r>
          </a:p>
          <a:p>
            <a:r>
              <a:rPr lang="en-US" sz="2800" dirty="0" smtClean="0"/>
              <a:t>Skill 2: Simplify/reduce fraction or mixed number.</a:t>
            </a:r>
          </a:p>
          <a:p>
            <a:r>
              <a:rPr lang="en-US" sz="2800" dirty="0" smtClean="0"/>
              <a:t>Skill 3: Separate whole number from fraction.</a:t>
            </a:r>
          </a:p>
          <a:p>
            <a:r>
              <a:rPr lang="en-US" sz="2800" dirty="0" smtClean="0"/>
              <a:t>Skill 4: Borrow one from the whole number in a given mixed number.</a:t>
            </a:r>
          </a:p>
          <a:p>
            <a:r>
              <a:rPr lang="en-US" sz="2800" dirty="0" smtClean="0"/>
              <a:t>Skill 5: Convert a whole number to a fraction.</a:t>
            </a:r>
          </a:p>
          <a:p>
            <a:endParaRPr lang="en-US" sz="2800" dirty="0" smtClean="0"/>
          </a:p>
          <a:p>
            <a:r>
              <a:rPr lang="en-US" sz="2800" dirty="0" smtClean="0"/>
              <a:t>All models are conjunctive.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638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I will follow the Bayesian network approach to IRT forwarded by Almond and </a:t>
            </a:r>
            <a:r>
              <a:rPr lang="en-US" dirty="0" err="1" smtClean="0"/>
              <a:t>Mislevy</a:t>
            </a:r>
            <a:r>
              <a:rPr lang="en-US" dirty="0" smtClean="0"/>
              <a:t>:  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http://ecd.ralmond.net/tutorial/</a:t>
            </a:r>
          </a:p>
          <a:p>
            <a:pPr>
              <a:buNone/>
            </a:pPr>
            <a:endParaRPr lang="en-US" dirty="0" smtClean="0">
              <a:hlinkClick r:id="rId2"/>
            </a:endParaRPr>
          </a:p>
          <a:p>
            <a:pPr>
              <a:buNone/>
            </a:pPr>
            <a:r>
              <a:rPr lang="en-US" dirty="0" smtClean="0"/>
              <a:t>A good tutorial that introduces basic IRT is provided at the following site: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2800" dirty="0" smtClean="0"/>
              <a:t>http://www.creative-wisdom.com/multimedia/ICHA.htm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599948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09800"/>
            <a:ext cx="8229600" cy="1676400"/>
          </a:xfrm>
        </p:spPr>
        <p:txBody>
          <a:bodyPr/>
          <a:lstStyle/>
          <a:p>
            <a:r>
              <a:rPr lang="en-US" dirty="0" smtClean="0"/>
              <a:t>Learning Parameters From Data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Learning From Complete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10000"/>
            <a:ext cx="9296400" cy="3047999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3000" dirty="0" smtClean="0"/>
              <a:t>We use </a:t>
            </a:r>
            <a:r>
              <a:rPr lang="en-US" sz="3000" dirty="0" err="1" smtClean="0"/>
              <a:t>Dirichlet</a:t>
            </a:r>
            <a:r>
              <a:rPr lang="en-US" sz="3000" dirty="0" smtClean="0"/>
              <a:t> distributions to represent our belief about the parameters.</a:t>
            </a:r>
          </a:p>
          <a:p>
            <a:pPr>
              <a:buNone/>
            </a:pPr>
            <a:r>
              <a:rPr lang="en-US" sz="3000" dirty="0" smtClean="0"/>
              <a:t>In our hypothetical prior sample,</a:t>
            </a:r>
          </a:p>
          <a:p>
            <a:pPr lvl="1"/>
            <a:r>
              <a:rPr lang="en-US" sz="2600" i="1" dirty="0" smtClean="0"/>
              <a:t>a</a:t>
            </a:r>
            <a:r>
              <a:rPr lang="en-US" sz="2600" baseline="-25000" dirty="0" smtClean="0"/>
              <a:t>11</a:t>
            </a:r>
            <a:r>
              <a:rPr lang="en-US" sz="2600" dirty="0" smtClean="0"/>
              <a:t> is the number of times </a:t>
            </a:r>
            <a:r>
              <a:rPr lang="el-GR" sz="2600" dirty="0" smtClean="0"/>
              <a:t>Θ</a:t>
            </a:r>
            <a:r>
              <a:rPr lang="en-US" sz="2600" dirty="0" smtClean="0"/>
              <a:t> </a:t>
            </a:r>
            <a:r>
              <a:rPr lang="en-US" sz="2600" dirty="0" err="1" smtClean="0"/>
              <a:t>tooks</a:t>
            </a:r>
            <a:r>
              <a:rPr lang="en-US" sz="2600" dirty="0" smtClean="0"/>
              <a:t> its first value.</a:t>
            </a:r>
          </a:p>
          <a:p>
            <a:pPr lvl="1"/>
            <a:r>
              <a:rPr lang="en-US" sz="2600" i="1" dirty="0" smtClean="0"/>
              <a:t>b</a:t>
            </a:r>
            <a:r>
              <a:rPr lang="en-US" sz="2600" baseline="-25000" dirty="0" smtClean="0"/>
              <a:t>11</a:t>
            </a:r>
            <a:r>
              <a:rPr lang="en-US" sz="2600" dirty="0" smtClean="0"/>
              <a:t> is the number of times </a:t>
            </a:r>
            <a:r>
              <a:rPr lang="el-GR" sz="2600" dirty="0" smtClean="0"/>
              <a:t>Θ</a:t>
            </a:r>
            <a:r>
              <a:rPr lang="en-US" sz="2600" dirty="0" smtClean="0"/>
              <a:t> took its second value.</a:t>
            </a:r>
          </a:p>
          <a:p>
            <a:pPr lvl="1"/>
            <a:r>
              <a:rPr lang="en-US" sz="2600" dirty="0" smtClean="0"/>
              <a:t>a</a:t>
            </a:r>
            <a:r>
              <a:rPr lang="en-US" sz="2600" baseline="-25000" dirty="0" smtClean="0"/>
              <a:t>21</a:t>
            </a:r>
            <a:r>
              <a:rPr lang="en-US" sz="2600" dirty="0" smtClean="0"/>
              <a:t> is the number of times </a:t>
            </a:r>
            <a:r>
              <a:rPr lang="en-US" sz="2600" i="1" dirty="0" smtClean="0"/>
              <a:t>I</a:t>
            </a:r>
            <a:r>
              <a:rPr lang="en-US" sz="2600" dirty="0" smtClean="0"/>
              <a:t> took its first value when </a:t>
            </a:r>
            <a:r>
              <a:rPr lang="el-GR" sz="2600" dirty="0" smtClean="0"/>
              <a:t>Θ</a:t>
            </a:r>
            <a:r>
              <a:rPr lang="en-US" sz="2600" dirty="0" smtClean="0"/>
              <a:t> took its first value.</a:t>
            </a:r>
          </a:p>
          <a:p>
            <a:pPr lvl="1"/>
            <a:r>
              <a:rPr lang="en-US" sz="2600" dirty="0" smtClean="0"/>
              <a:t>b</a:t>
            </a:r>
            <a:r>
              <a:rPr lang="en-US" sz="2600" baseline="-25000" dirty="0" smtClean="0"/>
              <a:t>21</a:t>
            </a:r>
            <a:r>
              <a:rPr lang="en-US" sz="2600" dirty="0" smtClean="0"/>
              <a:t> is the number of times </a:t>
            </a:r>
            <a:r>
              <a:rPr lang="en-US" sz="2600" i="1" dirty="0" smtClean="0"/>
              <a:t>I</a:t>
            </a:r>
            <a:r>
              <a:rPr lang="en-US" sz="2600" dirty="0" smtClean="0"/>
              <a:t> took its second value when </a:t>
            </a:r>
            <a:r>
              <a:rPr lang="el-GR" sz="2600" dirty="0" smtClean="0"/>
              <a:t>Θ</a:t>
            </a:r>
            <a:r>
              <a:rPr lang="en-US" sz="2600" dirty="0" smtClean="0"/>
              <a:t> took its first value.</a:t>
            </a:r>
          </a:p>
          <a:p>
            <a:endParaRPr lang="en-US" dirty="0"/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143000"/>
            <a:ext cx="6219825" cy="231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67200"/>
            <a:ext cx="8229600" cy="2590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Suppose we have the data in the table above.</a:t>
            </a:r>
          </a:p>
          <a:p>
            <a:pPr>
              <a:buNone/>
            </a:pPr>
            <a:r>
              <a:rPr lang="en-US" sz="2800" i="1" dirty="0" smtClean="0"/>
              <a:t>a</a:t>
            </a:r>
            <a:r>
              <a:rPr lang="en-US" sz="2800" baseline="-25000" dirty="0" smtClean="0"/>
              <a:t>11</a:t>
            </a:r>
            <a:r>
              <a:rPr lang="en-US" sz="2800" dirty="0" smtClean="0"/>
              <a:t> = </a:t>
            </a:r>
            <a:r>
              <a:rPr lang="en-US" sz="2800" i="1" dirty="0" smtClean="0"/>
              <a:t>a</a:t>
            </a:r>
            <a:r>
              <a:rPr lang="en-US" sz="2800" baseline="-25000" dirty="0" smtClean="0"/>
              <a:t>11</a:t>
            </a:r>
            <a:r>
              <a:rPr lang="en-US" sz="2800" dirty="0" smtClean="0"/>
              <a:t> + 3 = 2 + 3 = 5               </a:t>
            </a:r>
            <a:r>
              <a:rPr lang="en-US" sz="2800" i="1" dirty="0" smtClean="0"/>
              <a:t>b</a:t>
            </a:r>
            <a:r>
              <a:rPr lang="en-US" sz="2800" baseline="-25000" dirty="0" smtClean="0"/>
              <a:t>11</a:t>
            </a:r>
            <a:r>
              <a:rPr lang="en-US" sz="2800" dirty="0" smtClean="0"/>
              <a:t> = </a:t>
            </a:r>
            <a:r>
              <a:rPr lang="en-US" sz="2800" i="1" dirty="0" smtClean="0"/>
              <a:t>b</a:t>
            </a:r>
            <a:r>
              <a:rPr lang="en-US" sz="2800" baseline="-25000" dirty="0" smtClean="0"/>
              <a:t>11</a:t>
            </a:r>
            <a:r>
              <a:rPr lang="en-US" sz="2800" dirty="0" smtClean="0"/>
              <a:t> + 5 = 2 + 5 = 7</a:t>
            </a:r>
          </a:p>
          <a:p>
            <a:pPr>
              <a:buNone/>
            </a:pPr>
            <a:r>
              <a:rPr lang="en-US" sz="2800" dirty="0" smtClean="0"/>
              <a:t>                                   P(</a:t>
            </a:r>
            <a:r>
              <a:rPr lang="el-GR" sz="2800" dirty="0" smtClean="0"/>
              <a:t>Θ</a:t>
            </a:r>
            <a:r>
              <a:rPr lang="en-US" sz="2800" baseline="-25000" dirty="0" smtClean="0"/>
              <a:t>1 </a:t>
            </a:r>
            <a:r>
              <a:rPr lang="en-US" sz="2800" dirty="0" smtClean="0"/>
              <a:t>) = 5/12</a:t>
            </a:r>
          </a:p>
          <a:p>
            <a:pPr>
              <a:buNone/>
            </a:pPr>
            <a:r>
              <a:rPr lang="en-US" sz="2800" i="1" dirty="0" smtClean="0"/>
              <a:t>a</a:t>
            </a:r>
            <a:r>
              <a:rPr lang="en-US" sz="2800" baseline="-25000" dirty="0" smtClean="0"/>
              <a:t>21</a:t>
            </a:r>
            <a:r>
              <a:rPr lang="en-US" sz="2800" dirty="0" smtClean="0"/>
              <a:t> =  </a:t>
            </a:r>
            <a:r>
              <a:rPr lang="en-US" sz="2800" i="1" dirty="0" smtClean="0"/>
              <a:t>a</a:t>
            </a:r>
            <a:r>
              <a:rPr lang="en-US" sz="2800" baseline="-25000" dirty="0" smtClean="0"/>
              <a:t>21</a:t>
            </a:r>
            <a:r>
              <a:rPr lang="en-US" sz="2800" dirty="0" smtClean="0"/>
              <a:t> + 2 = 1 + 2 = 3              </a:t>
            </a:r>
            <a:r>
              <a:rPr lang="en-US" sz="2800" i="1" dirty="0" smtClean="0"/>
              <a:t>b</a:t>
            </a:r>
            <a:r>
              <a:rPr lang="en-US" sz="2800" baseline="-25000" dirty="0" smtClean="0"/>
              <a:t>21</a:t>
            </a:r>
            <a:r>
              <a:rPr lang="en-US" sz="2800" dirty="0" smtClean="0"/>
              <a:t> = </a:t>
            </a:r>
            <a:r>
              <a:rPr lang="en-US" sz="2800" i="1" dirty="0" smtClean="0"/>
              <a:t>b</a:t>
            </a:r>
            <a:r>
              <a:rPr lang="en-US" sz="2800" baseline="-25000" dirty="0" smtClean="0"/>
              <a:t>21</a:t>
            </a:r>
            <a:r>
              <a:rPr lang="en-US" sz="2800" dirty="0" smtClean="0"/>
              <a:t> + 1 = 1 + 1 = 2</a:t>
            </a:r>
          </a:p>
          <a:p>
            <a:pPr>
              <a:buNone/>
            </a:pPr>
            <a:r>
              <a:rPr lang="en-US" sz="2800" dirty="0" smtClean="0"/>
              <a:t>                                P(</a:t>
            </a:r>
            <a:r>
              <a:rPr lang="en-US" sz="2800" i="1" dirty="0" smtClean="0"/>
              <a:t>I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| </a:t>
            </a:r>
            <a:r>
              <a:rPr lang="el-GR" sz="2800" dirty="0" smtClean="0"/>
              <a:t>Θ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 = 3/5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0" y="228598"/>
          <a:ext cx="4038600" cy="37338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/>
                <a:gridCol w="2019300"/>
              </a:tblGrid>
              <a:tr h="414867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Θ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I</a:t>
                      </a:r>
                      <a:endParaRPr lang="en-US" sz="2000" i="1" dirty="0"/>
                    </a:p>
                  </a:txBody>
                  <a:tcPr/>
                </a:tc>
              </a:tr>
              <a:tr h="41486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</a:tr>
              <a:tr h="41486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</a:tr>
              <a:tr h="41486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</a:tr>
              <a:tr h="41486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</a:tr>
              <a:tr h="41486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</a:tr>
              <a:tr h="41486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</a:tr>
              <a:tr h="41486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</a:tr>
              <a:tr h="41486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67200"/>
            <a:ext cx="8458200" cy="2590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But we don’t have data on the </a:t>
            </a:r>
            <a:r>
              <a:rPr lang="en-US" dirty="0" smtClean="0"/>
              <a:t>proficiency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We then use algorithms that learn when there is missing data.</a:t>
            </a:r>
          </a:p>
          <a:p>
            <a:pPr>
              <a:buNone/>
            </a:pPr>
            <a:r>
              <a:rPr lang="en-US" dirty="0" smtClean="0"/>
              <a:t>Markov Chain Monte Carlo (MCMC).</a:t>
            </a:r>
          </a:p>
          <a:p>
            <a:pPr>
              <a:buNone/>
            </a:pPr>
            <a:r>
              <a:rPr lang="en-US" dirty="0" smtClean="0"/>
              <a:t>Expectation Maximization (EM).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0" y="228598"/>
          <a:ext cx="4038600" cy="37338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/>
                <a:gridCol w="2019300"/>
              </a:tblGrid>
              <a:tr h="414867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Θ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I</a:t>
                      </a:r>
                      <a:endParaRPr lang="en-US" sz="2000" i="1" dirty="0"/>
                    </a:p>
                  </a:txBody>
                  <a:tcPr/>
                </a:tc>
              </a:tr>
              <a:tr h="41486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?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</a:tr>
              <a:tr h="41486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?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</a:tr>
              <a:tr h="41486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?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</a:tr>
              <a:tr h="41486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?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</a:tr>
              <a:tr h="41486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?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</a:tr>
              <a:tr h="41486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?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</a:tr>
              <a:tr h="41486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?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</a:tr>
              <a:tr h="41486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?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Influence Diagrams</a:t>
            </a:r>
            <a:endParaRPr lang="en-US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13" y="1919288"/>
            <a:ext cx="9096375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Standard IRT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638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In traditional applications of IRT there usually is one </a:t>
            </a:r>
            <a:r>
              <a:rPr lang="en-US" dirty="0" err="1" smtClean="0"/>
              <a:t>proficency</a:t>
            </a:r>
            <a:r>
              <a:rPr lang="en-US" dirty="0" smtClean="0"/>
              <a:t> </a:t>
            </a:r>
            <a:r>
              <a:rPr lang="el-GR" dirty="0" smtClean="0"/>
              <a:t>Θ</a:t>
            </a:r>
            <a:r>
              <a:rPr lang="en-US" dirty="0" smtClean="0"/>
              <a:t> and a set of items.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 normal prior is placed on </a:t>
            </a:r>
            <a:r>
              <a:rPr lang="el-GR" dirty="0" smtClean="0"/>
              <a:t>Θ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 parameters </a:t>
            </a:r>
            <a:r>
              <a:rPr lang="en-US" i="1" dirty="0" smtClean="0"/>
              <a:t>a</a:t>
            </a:r>
            <a:r>
              <a:rPr lang="en-US" dirty="0" smtClean="0"/>
              <a:t> and </a:t>
            </a:r>
            <a:r>
              <a:rPr lang="en-US" i="1" dirty="0" smtClean="0"/>
              <a:t>b</a:t>
            </a:r>
            <a:r>
              <a:rPr lang="en-US" dirty="0" smtClean="0"/>
              <a:t> in the logistic function are learned from data.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 model is then used to do inference for the next case.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674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Let </a:t>
            </a:r>
            <a:r>
              <a:rPr lang="el-GR" dirty="0" smtClean="0"/>
              <a:t>Θ</a:t>
            </a:r>
            <a:r>
              <a:rPr lang="en-US" dirty="0" smtClean="0"/>
              <a:t> represent arithmetic ability.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l-GR" dirty="0" smtClean="0"/>
              <a:t>Θ </a:t>
            </a:r>
            <a:r>
              <a:rPr lang="en-US" dirty="0" smtClean="0"/>
              <a:t>is called a </a:t>
            </a:r>
            <a:r>
              <a:rPr lang="en-US" i="1" dirty="0" smtClean="0"/>
              <a:t>proficiency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We have the following </a:t>
            </a:r>
            <a:r>
              <a:rPr lang="en-US" i="1" dirty="0" smtClean="0"/>
              <a:t>items</a:t>
            </a:r>
            <a:r>
              <a:rPr lang="en-US" dirty="0" smtClean="0"/>
              <a:t> to test </a:t>
            </a:r>
            <a:r>
              <a:rPr lang="el-GR" dirty="0" smtClean="0"/>
              <a:t>Θ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828800" y="2667002"/>
          <a:ext cx="5257800" cy="39623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3429000"/>
              </a:tblGrid>
              <a:tr h="65580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Item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Task</a:t>
                      </a:r>
                      <a:endParaRPr lang="en-US" sz="2800" dirty="0"/>
                    </a:p>
                  </a:txBody>
                  <a:tcPr/>
                </a:tc>
              </a:tr>
              <a:tr h="661318"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/>
                        <a:t>1 (easiest)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 + 2</a:t>
                      </a:r>
                      <a:endParaRPr lang="en-US" sz="2800" dirty="0"/>
                    </a:p>
                  </a:txBody>
                  <a:tcPr/>
                </a:tc>
              </a:tr>
              <a:tr h="661318"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16</a:t>
                      </a:r>
                      <a:r>
                        <a:rPr lang="en-US" sz="2800" baseline="0" dirty="0" smtClean="0"/>
                        <a:t> - 12</a:t>
                      </a:r>
                      <a:endParaRPr lang="en-US" sz="2800" dirty="0"/>
                    </a:p>
                  </a:txBody>
                  <a:tcPr/>
                </a:tc>
              </a:tr>
              <a:tr h="661318"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64 x 27</a:t>
                      </a:r>
                      <a:endParaRPr lang="en-US" sz="2800" dirty="0"/>
                    </a:p>
                  </a:txBody>
                  <a:tcPr/>
                </a:tc>
              </a:tr>
              <a:tr h="661318"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/>
                        <a:t>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673 x  515</a:t>
                      </a:r>
                      <a:endParaRPr lang="en-US" sz="2800" dirty="0"/>
                    </a:p>
                  </a:txBody>
                  <a:tcPr/>
                </a:tc>
              </a:tr>
              <a:tr h="661318"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/>
                        <a:t>5 (hardest)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105,110</a:t>
                      </a:r>
                      <a:r>
                        <a:rPr lang="en-US" sz="2800" baseline="0" dirty="0" smtClean="0"/>
                        <a:t> / 67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105400"/>
            <a:ext cx="9144000" cy="1752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 smtClean="0"/>
              <a:t>0 represents average ability.</a:t>
            </a:r>
          </a:p>
          <a:p>
            <a:pPr>
              <a:buNone/>
            </a:pPr>
            <a:r>
              <a:rPr lang="en-US" sz="2400" dirty="0" smtClean="0"/>
              <a:t>-2 is the lowest ability.</a:t>
            </a:r>
          </a:p>
          <a:p>
            <a:pPr>
              <a:buNone/>
            </a:pPr>
            <a:r>
              <a:rPr lang="en-US" sz="2400" dirty="0" smtClean="0"/>
              <a:t> 2 is the highest ability.</a:t>
            </a:r>
          </a:p>
          <a:p>
            <a:pPr>
              <a:buNone/>
            </a:pPr>
            <a:r>
              <a:rPr lang="en-US" sz="2400" dirty="0" smtClean="0"/>
              <a:t>We assume performance on items is independent given the ability.</a:t>
            </a:r>
            <a:endParaRPr lang="en-US" sz="2400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1999" y="0"/>
            <a:ext cx="7410337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533400"/>
            <a:ext cx="7162800" cy="5923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IRT </a:t>
            </a:r>
            <a:r>
              <a:rPr lang="en-US" dirty="0" smtClean="0"/>
              <a:t>Logistic Evidence </a:t>
            </a:r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19601"/>
            <a:ext cx="8229600" cy="91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i="1" dirty="0" smtClean="0"/>
              <a:t>b</a:t>
            </a:r>
            <a:r>
              <a:rPr lang="en-US" sz="4000" i="1" baseline="-25000" dirty="0" smtClean="0"/>
              <a:t>i</a:t>
            </a:r>
            <a:r>
              <a:rPr lang="en-US" sz="4000" dirty="0" smtClean="0"/>
              <a:t> measures the difficulty of the item.</a:t>
            </a:r>
            <a:endParaRPr lang="en-US" sz="40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152400" y="1981200"/>
          <a:ext cx="8772753" cy="2057400"/>
        </p:xfrm>
        <a:graphic>
          <a:graphicData uri="http://schemas.openxmlformats.org/presentationml/2006/ole">
            <p:oleObj spid="_x0000_s1025" name="Equation" r:id="rId3" imgW="1688367" imgH="39352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i="1" dirty="0" smtClean="0"/>
              <a:t>b</a:t>
            </a:r>
            <a:r>
              <a:rPr lang="en-US" dirty="0" smtClean="0"/>
              <a:t> = 0 (average difficulty)</a:t>
            </a:r>
            <a:endParaRPr lang="en-US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066800"/>
            <a:ext cx="8008080" cy="5297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239000" cy="563562"/>
          </a:xfrm>
        </p:spPr>
        <p:txBody>
          <a:bodyPr>
            <a:normAutofit fontScale="90000"/>
          </a:bodyPr>
          <a:lstStyle/>
          <a:p>
            <a:r>
              <a:rPr lang="en-US" i="1" dirty="0" smtClean="0"/>
              <a:t>b</a:t>
            </a:r>
            <a:r>
              <a:rPr lang="en-US" dirty="0" smtClean="0"/>
              <a:t> = - 1.5 (easy item)</a:t>
            </a:r>
            <a:endParaRPr lang="en-US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990600"/>
            <a:ext cx="8369561" cy="5536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b = 1.5 (hard item)</a:t>
            </a:r>
            <a:endParaRPr lang="en-US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143000"/>
            <a:ext cx="8048834" cy="532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3245</TotalTime>
  <Words>691</Words>
  <Application>Microsoft Office PowerPoint</Application>
  <PresentationFormat>On-screen Show (4:3)</PresentationFormat>
  <Paragraphs>134</Paragraphs>
  <Slides>26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Office Theme</vt:lpstr>
      <vt:lpstr>Equation</vt:lpstr>
      <vt:lpstr>Item Response Theory Using Bayesian Networks  by  Richard Neapolitan</vt:lpstr>
      <vt:lpstr>Slide 2</vt:lpstr>
      <vt:lpstr>Slide 3</vt:lpstr>
      <vt:lpstr>Slide 4</vt:lpstr>
      <vt:lpstr>Slide 5</vt:lpstr>
      <vt:lpstr>IRT Logistic Evidence Model</vt:lpstr>
      <vt:lpstr>b = 0 (average difficulty)</vt:lpstr>
      <vt:lpstr>b = - 1.5 (easy item)</vt:lpstr>
      <vt:lpstr>b = 1.5 (hard item)</vt:lpstr>
      <vt:lpstr>Discrimination Parameter: a</vt:lpstr>
      <vt:lpstr>a = 5, b = 0</vt:lpstr>
      <vt:lpstr>a = .5, b = 0</vt:lpstr>
      <vt:lpstr>a = 5, b = 1.5</vt:lpstr>
      <vt:lpstr>Two Proficiency Models</vt:lpstr>
      <vt:lpstr>Two Proficiency Models</vt:lpstr>
      <vt:lpstr>Slide 16</vt:lpstr>
      <vt:lpstr>Slide 17</vt:lpstr>
      <vt:lpstr>Slide 18</vt:lpstr>
      <vt:lpstr>Slide 19</vt:lpstr>
      <vt:lpstr>Slide 20</vt:lpstr>
      <vt:lpstr>Learning Parameters From Data</vt:lpstr>
      <vt:lpstr>Learning From Complete Data</vt:lpstr>
      <vt:lpstr>Slide 23</vt:lpstr>
      <vt:lpstr>Slide 24</vt:lpstr>
      <vt:lpstr>Influence Diagrams</vt:lpstr>
      <vt:lpstr>Standard IRT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Item Response Theory</dc:title>
  <dc:creator>psch</dc:creator>
  <cp:lastModifiedBy>Fac-Staff</cp:lastModifiedBy>
  <cp:revision>134</cp:revision>
  <dcterms:created xsi:type="dcterms:W3CDTF">2012-12-01T00:09:12Z</dcterms:created>
  <dcterms:modified xsi:type="dcterms:W3CDTF">2013-10-11T13:43:55Z</dcterms:modified>
</cp:coreProperties>
</file>